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9" r:id="rId3"/>
    <p:sldId id="260" r:id="rId4"/>
    <p:sldId id="261" r:id="rId5"/>
    <p:sldId id="262" r:id="rId6"/>
    <p:sldId id="263" r:id="rId7"/>
    <p:sldId id="265" r:id="rId8"/>
    <p:sldId id="266" r:id="rId9"/>
    <p:sldId id="264" r:id="rId10"/>
    <p:sldId id="258" r:id="rId11"/>
  </p:sldIdLst>
  <p:sldSz cx="9144000" cy="5143500" type="screen16x9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327" autoAdjust="0"/>
  </p:normalViewPr>
  <p:slideViewPr>
    <p:cSldViewPr>
      <p:cViewPr varScale="1">
        <p:scale>
          <a:sx n="131" d="100"/>
          <a:sy n="131" d="100"/>
        </p:scale>
        <p:origin x="-792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47FFD6-916B-43B2-A959-26BB9E8C919C}" type="datetimeFigureOut">
              <a:rPr lang="hr-HR" smtClean="0"/>
              <a:pPr/>
              <a:t>1.3.2021.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2845CF-997A-48AB-B139-E6645DBDA728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2178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https://www.google.com/publicdata/explore?ds=d5bncppjof8f9_&amp;met_y=sp_dyn_tfrt_in&amp;idim=country:HRV:SRB:GRC&amp;hl=hr&amp;dl=hr#!ctype=l&amp;strail=false&amp;bcs=d&amp;nselm=h&amp;met_y=sp_dyn_tfrt_in&amp;scale_y=lin&amp;ind_y=false&amp;rdim=world&amp;idim=world:Earth&amp;idim=country:HRV&amp;idim=region:ECS:NAC&amp;ifdim=world&amp;tstart=-315363600000&amp;tend=1483484400000&amp;hl=hr&amp;dl=hr&amp;ind=false</a:t>
            </a:r>
          </a:p>
          <a:p>
            <a:endParaRPr lang="hr-HR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 poslije 12 demografski pad u HR, dokumentarni film</a:t>
            </a:r>
          </a:p>
          <a:p>
            <a:r>
              <a:rPr lang="hr-HR" dirty="0" smtClean="0"/>
              <a:t>https://www.youtube.com/watch?v=AzHjAChucxk 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845CF-997A-48AB-B139-E6645DBDA728}" type="slidenum">
              <a:rPr lang="hr-HR" smtClean="0"/>
              <a:pPr/>
              <a:t>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6469221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https://www.efzg.unizg.hr/UserDocsImages/KID/DEMOGRAFIJA%20U%20HRVATSKOJ.pdf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845CF-997A-48AB-B139-E6645DBDA728}" type="slidenum">
              <a:rPr lang="hr-HR" smtClean="0"/>
              <a:pPr/>
              <a:t>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276881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https://geografija.hr/prirodno-kretanje-stanovnistva-hrvatske/</a:t>
            </a:r>
          </a:p>
          <a:p>
            <a:r>
              <a:rPr lang="hr-HR" dirty="0" smtClean="0"/>
              <a:t>https://www.vecernji.hr/vijesti/porazavajuci-statisticki-podaci-za-hrvatsku-2020-evo-koliko-imamo-umrlih-a-koliko-rodenih-1449785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845CF-997A-48AB-B139-E6645DBDA728}" type="slidenum">
              <a:rPr lang="hr-HR" smtClean="0"/>
              <a:pPr/>
              <a:t>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2761205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https://trecadobhrvatska.com/demografsko-starenje-stanovnistva-se-povecava-2/</a:t>
            </a:r>
          </a:p>
          <a:p>
            <a:r>
              <a:rPr lang="hr-HR" dirty="0" smtClean="0"/>
              <a:t>Zajednički napredak – starenje stanovništva https://www.youtube.com/watch?v=L42D1KTcR5M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845CF-997A-48AB-B139-E6645DBDA728}" type="slidenum">
              <a:rPr lang="hr-HR" smtClean="0"/>
              <a:pPr/>
              <a:t>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1850645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https://www.enciklopedija.hr/natuknica.aspx?id=7561</a:t>
            </a:r>
          </a:p>
          <a:p>
            <a:r>
              <a:rPr lang="hr-HR" dirty="0" smtClean="0"/>
              <a:t>https://novac.jutarnji.hr/novac/bijela-kuga-poharala-zupanije-u-10-godina-samo-zagreb-ima-osjetno-veci-broj-stanovnika-8289149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845CF-997A-48AB-B139-E6645DBDA728}" type="slidenum">
              <a:rPr lang="hr-HR" smtClean="0"/>
              <a:pPr/>
              <a:t>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7315437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845CF-997A-48AB-B139-E6645DBDA728}" type="slidenum">
              <a:rPr lang="hr-HR" smtClean="0"/>
              <a:pPr/>
              <a:t>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1120283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https://www.dzs.hr/Hrv_Eng/publication/2020/07-01-01_01_2020.htm</a:t>
            </a:r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845CF-997A-48AB-B139-E6645DBDA728}" type="slidenum">
              <a:rPr lang="hr-HR" smtClean="0"/>
              <a:pPr/>
              <a:t>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1035136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1.3.2021.</a:t>
            </a:fld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700290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1550"/>
            <a:ext cx="8229600" cy="71323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3637"/>
            <a:ext cx="8229600" cy="30309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1.3.2021.</a:t>
            </a:fld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524724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1.3.2021.</a:t>
            </a:fld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223830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1.3.2021.</a:t>
            </a:fld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290874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1.3.2021.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153754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1.3.2021.</a:t>
            </a:fld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087610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07904" y="4809861"/>
            <a:ext cx="1728192" cy="33363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65547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65395"/>
            <a:ext cx="8229600" cy="30292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DADFE-F8E7-40E7-808B-234CA2FB8044}" type="datetimeFigureOut">
              <a:rPr lang="hr-HR" smtClean="0"/>
              <a:pPr/>
              <a:t>1.3.2021.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978543-5F56-45BB-BC09-25B1832FEAFE}" type="slidenum">
              <a:rPr lang="hr-HR" smtClean="0"/>
              <a:pPr/>
              <a:t>‹#›</a:t>
            </a:fld>
            <a:endParaRPr lang="hr-HR"/>
          </a:p>
        </p:txBody>
      </p:sp>
      <p:pic>
        <p:nvPicPr>
          <p:cNvPr id="9" name="Picture 8" descr="GEA-2.jpg"/>
          <p:cNvPicPr>
            <a:picLocks noChangeAspect="1"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0" y="0"/>
            <a:ext cx="9144000" cy="719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6529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publicdata/explore?ds=d5bncppjof8f9_&amp;met_y=sp_dyn_tfrt_in&amp;idim=country:HRV:SRB:GRC&amp;hl=hr&amp;dl=h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hyperlink" Target="https://www.enciklopedija.hr/natuknica.aspx?ID=14512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zs.hr/Hrv_Eng/publication/2020/07-01-01_01_2020.htm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Prirodno kretanje stanovništva Hrvatske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Stanovništvo i gospodarstvo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959175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Hvala na pažnji!</a:t>
            </a:r>
            <a:endParaRPr lang="hr-HR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155"/>
          <a:stretch/>
        </p:blipFill>
        <p:spPr>
          <a:xfrm>
            <a:off x="3369633" y="2355726"/>
            <a:ext cx="2404733" cy="2242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32002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771550"/>
            <a:ext cx="9036496" cy="504056"/>
          </a:xfrm>
        </p:spPr>
        <p:txBody>
          <a:bodyPr>
            <a:noAutofit/>
          </a:bodyPr>
          <a:lstStyle/>
          <a:p>
            <a:r>
              <a:rPr lang="hr-HR" sz="2200" i="1" dirty="0" smtClean="0"/>
              <a:t>Koliko djece treba roditi svaka žena da bi se obnavljalo postojeće stanovništvo?</a:t>
            </a:r>
            <a:endParaRPr lang="hr-HR" sz="2200" i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79512" y="1347614"/>
            <a:ext cx="2088232" cy="35283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r-HR" sz="1850" i="1" dirty="0" smtClean="0"/>
              <a:t>Pomoću </a:t>
            </a:r>
            <a:r>
              <a:rPr lang="hr-HR" sz="1850" i="1" dirty="0" smtClean="0">
                <a:hlinkClick r:id="rId3"/>
              </a:rPr>
              <a:t>Google alata</a:t>
            </a:r>
            <a:r>
              <a:rPr lang="hr-HR" sz="1850" i="1" dirty="0" smtClean="0"/>
              <a:t> istražite podatke o prosječnom broju živorođene djece u Hrvatskoj </a:t>
            </a:r>
            <a:r>
              <a:rPr lang="hr-HR" sz="1850" i="1" dirty="0"/>
              <a:t>u periodu 1960-2017.  </a:t>
            </a:r>
            <a:r>
              <a:rPr lang="hr-HR" sz="1850" i="1" dirty="0" smtClean="0"/>
              <a:t>godine te ga usporedite sa susjednim zemljama, kontinentima i svijetom.</a:t>
            </a:r>
            <a:endParaRPr lang="hr-HR" sz="1850" i="1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67744" y="1347614"/>
            <a:ext cx="6695149" cy="3210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9286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hr-HR" dirty="0" smtClean="0"/>
              <a:t>Povijesni demografski prijelaz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78808" y="1779662"/>
            <a:ext cx="4027537" cy="2998419"/>
          </a:xfrm>
          <a:prstGeom prst="rect">
            <a:avLst/>
          </a:prstGeom>
        </p:spPr>
      </p:pic>
      <p:sp>
        <p:nvSpPr>
          <p:cNvPr id="6" name="Pravokutnik 5"/>
          <p:cNvSpPr/>
          <p:nvPr/>
        </p:nvSpPr>
        <p:spPr>
          <a:xfrm>
            <a:off x="2068275" y="4650563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sz="1600" i="1" dirty="0" smtClean="0">
                <a:hlinkClick r:id="rId4"/>
              </a:rPr>
              <a:t>Izvor</a:t>
            </a:r>
            <a:endParaRPr lang="hr-HR" i="1" dirty="0"/>
          </a:p>
        </p:txBody>
      </p:sp>
      <p:sp>
        <p:nvSpPr>
          <p:cNvPr id="7" name="Pravokutnik 6"/>
          <p:cNvSpPr/>
          <p:nvPr/>
        </p:nvSpPr>
        <p:spPr>
          <a:xfrm>
            <a:off x="121604" y="1965793"/>
            <a:ext cx="19466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600" i="1" dirty="0" smtClean="0"/>
              <a:t>19. stoljeće – visoke stope rodnosti i smrtnosti</a:t>
            </a:r>
            <a:endParaRPr lang="hr-HR" i="1" dirty="0"/>
          </a:p>
        </p:txBody>
      </p:sp>
      <p:sp>
        <p:nvSpPr>
          <p:cNvPr id="8" name="Pravokutnik 7"/>
          <p:cNvSpPr/>
          <p:nvPr/>
        </p:nvSpPr>
        <p:spPr>
          <a:xfrm>
            <a:off x="2157742" y="1995165"/>
            <a:ext cx="1258771" cy="792610"/>
          </a:xfrm>
          <a:prstGeom prst="rect">
            <a:avLst/>
          </a:prstGeom>
          <a:noFill/>
          <a:ln w="19050" cmpd="sng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Pravokutnik 8"/>
          <p:cNvSpPr/>
          <p:nvPr/>
        </p:nvSpPr>
        <p:spPr>
          <a:xfrm>
            <a:off x="164326" y="2787775"/>
            <a:ext cx="177176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600" i="1" dirty="0" smtClean="0"/>
              <a:t>Niska zdravstvena zaštita, loši higijenski uvjeti, jednolična prehrana </a:t>
            </a:r>
            <a:r>
              <a:rPr lang="hr-HR" sz="1600" i="1" dirty="0" smtClean="0">
                <a:sym typeface="Wingdings" panose="05000000000000000000" pitchFamily="2" charset="2"/>
              </a:rPr>
              <a:t> kraći životni vijek, visoka smrtnost djece</a:t>
            </a:r>
            <a:endParaRPr lang="hr-HR" i="1" dirty="0"/>
          </a:p>
        </p:txBody>
      </p:sp>
      <p:sp>
        <p:nvSpPr>
          <p:cNvPr id="10" name="Pravokutnik 9"/>
          <p:cNvSpPr/>
          <p:nvPr/>
        </p:nvSpPr>
        <p:spPr>
          <a:xfrm>
            <a:off x="3416512" y="2139702"/>
            <a:ext cx="1410873" cy="1872208"/>
          </a:xfrm>
          <a:prstGeom prst="rect">
            <a:avLst/>
          </a:prstGeom>
          <a:noFill/>
          <a:ln w="19050" cmpd="sng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Pravokutnik 10"/>
          <p:cNvSpPr/>
          <p:nvPr/>
        </p:nvSpPr>
        <p:spPr>
          <a:xfrm>
            <a:off x="4875235" y="1504849"/>
            <a:ext cx="344118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600" i="1" dirty="0" smtClean="0"/>
              <a:t>Kraj 19. st. – demografski prijelaz – prijelaz s visokih stopa rodnosti i smrtnosti na niske.</a:t>
            </a:r>
            <a:endParaRPr lang="hr-HR" i="1" dirty="0"/>
          </a:p>
        </p:txBody>
      </p:sp>
      <p:sp>
        <p:nvSpPr>
          <p:cNvPr id="12" name="Pravokutnik 11"/>
          <p:cNvSpPr/>
          <p:nvPr/>
        </p:nvSpPr>
        <p:spPr>
          <a:xfrm>
            <a:off x="4875234" y="2244809"/>
            <a:ext cx="381156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600" i="1" dirty="0" smtClean="0"/>
              <a:t>Poboljšavaju se životni uvjeti i zdravstvena zaštita – produljuje se životni vijek. Stopa smrtnosti pada brže nego stopa rodnosti </a:t>
            </a:r>
            <a:r>
              <a:rPr lang="hr-HR" sz="1600" i="1" dirty="0" smtClean="0">
                <a:sym typeface="Wingdings" panose="05000000000000000000" pitchFamily="2" charset="2"/>
              </a:rPr>
              <a:t> stanovništvo prirodno raste.</a:t>
            </a:r>
            <a:endParaRPr lang="hr-HR" i="1" dirty="0"/>
          </a:p>
        </p:txBody>
      </p:sp>
      <p:sp>
        <p:nvSpPr>
          <p:cNvPr id="13" name="Elipsa 12"/>
          <p:cNvSpPr/>
          <p:nvPr/>
        </p:nvSpPr>
        <p:spPr>
          <a:xfrm>
            <a:off x="4121948" y="2859782"/>
            <a:ext cx="288032" cy="360040"/>
          </a:xfrm>
          <a:prstGeom prst="ellipse">
            <a:avLst/>
          </a:prstGeom>
          <a:noFill/>
          <a:ln w="19050" cmpd="sng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4" name="Elipsa 13"/>
          <p:cNvSpPr/>
          <p:nvPr/>
        </p:nvSpPr>
        <p:spPr>
          <a:xfrm>
            <a:off x="4452701" y="3167104"/>
            <a:ext cx="297652" cy="309845"/>
          </a:xfrm>
          <a:prstGeom prst="ellipse">
            <a:avLst/>
          </a:prstGeom>
          <a:noFill/>
          <a:ln w="19050" cmpd="sng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5" name="Pravokutnik 14"/>
          <p:cNvSpPr/>
          <p:nvPr/>
        </p:nvSpPr>
        <p:spPr>
          <a:xfrm>
            <a:off x="4831283" y="3291830"/>
            <a:ext cx="1032291" cy="864618"/>
          </a:xfrm>
          <a:prstGeom prst="rect">
            <a:avLst/>
          </a:prstGeom>
          <a:noFill/>
          <a:ln w="19050" cmpd="sng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6" name="Pravokutnik 15"/>
          <p:cNvSpPr/>
          <p:nvPr/>
        </p:nvSpPr>
        <p:spPr>
          <a:xfrm>
            <a:off x="5940152" y="3370938"/>
            <a:ext cx="291866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600" i="1" dirty="0" smtClean="0"/>
              <a:t>Druga polovica 20. st. – stopa rodnosti se smanjuje </a:t>
            </a:r>
            <a:r>
              <a:rPr lang="hr-HR" sz="1600" i="1" dirty="0" smtClean="0">
                <a:sym typeface="Wingdings" panose="05000000000000000000" pitchFamily="2" charset="2"/>
              </a:rPr>
              <a:t> planiranje obitelji, iseljavanje mlađeg stanovništva, zapošljavanje ženskog stanovništva</a:t>
            </a:r>
            <a:endParaRPr lang="hr-HR" i="1" dirty="0"/>
          </a:p>
        </p:txBody>
      </p:sp>
      <p:sp>
        <p:nvSpPr>
          <p:cNvPr id="17" name="Pravokutnik 16"/>
          <p:cNvSpPr/>
          <p:nvPr/>
        </p:nvSpPr>
        <p:spPr>
          <a:xfrm>
            <a:off x="455693" y="1332575"/>
            <a:ext cx="420507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600" i="1" dirty="0" smtClean="0"/>
              <a:t>Prijelaz je završen u 2. polovici 20. stoljeća.</a:t>
            </a:r>
            <a:endParaRPr lang="hr-HR" i="1" dirty="0"/>
          </a:p>
        </p:txBody>
      </p:sp>
      <p:pic>
        <p:nvPicPr>
          <p:cNvPr id="18" name="Slika 1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96957" y="1465427"/>
            <a:ext cx="3211124" cy="2068827"/>
          </a:xfrm>
          <a:prstGeom prst="rect">
            <a:avLst/>
          </a:prstGeom>
        </p:spPr>
      </p:pic>
      <p:pic>
        <p:nvPicPr>
          <p:cNvPr id="19" name="Slika 1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65088" y="3274660"/>
            <a:ext cx="2814425" cy="1827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68209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/>
      <p:bldP spid="10" grpId="0" animBg="1"/>
      <p:bldP spid="11" grpId="0"/>
      <p:bldP spid="12" grpId="0"/>
      <p:bldP spid="13" grpId="0" animBg="1"/>
      <p:bldP spid="14" grpId="0" animBg="1"/>
      <p:bldP spid="15" grpId="0" animBg="1"/>
      <p:bldP spid="16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hr-HR" sz="3600" dirty="0" smtClean="0"/>
              <a:t>Stalan prirodni pad od kraja 20. stoljeća</a:t>
            </a:r>
            <a:endParaRPr lang="hr-HR" sz="3600" dirty="0"/>
          </a:p>
        </p:txBody>
      </p:sp>
      <p:sp>
        <p:nvSpPr>
          <p:cNvPr id="17" name="Pravokutnik 16"/>
          <p:cNvSpPr/>
          <p:nvPr/>
        </p:nvSpPr>
        <p:spPr>
          <a:xfrm>
            <a:off x="455693" y="1332575"/>
            <a:ext cx="526843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600" i="1" dirty="0" smtClean="0"/>
              <a:t>Od 1998. godine neprekidno je veći broj umrlih nego rođenih.</a:t>
            </a:r>
            <a:endParaRPr lang="hr-HR" i="1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17231" y="1620406"/>
            <a:ext cx="4845593" cy="3135705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1707654"/>
            <a:ext cx="3456384" cy="3289724"/>
          </a:xfrm>
          <a:prstGeom prst="rect">
            <a:avLst/>
          </a:prstGeom>
        </p:spPr>
      </p:pic>
      <p:sp>
        <p:nvSpPr>
          <p:cNvPr id="18" name="Elipsa 17"/>
          <p:cNvSpPr/>
          <p:nvPr/>
        </p:nvSpPr>
        <p:spPr>
          <a:xfrm>
            <a:off x="6026471" y="2499742"/>
            <a:ext cx="288032" cy="360040"/>
          </a:xfrm>
          <a:prstGeom prst="ellipse">
            <a:avLst/>
          </a:prstGeom>
          <a:noFill/>
          <a:ln w="19050" cmpd="sng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9" name="Pravokutnik 18"/>
          <p:cNvSpPr/>
          <p:nvPr/>
        </p:nvSpPr>
        <p:spPr>
          <a:xfrm>
            <a:off x="6314503" y="2571750"/>
            <a:ext cx="2145929" cy="1152128"/>
          </a:xfrm>
          <a:prstGeom prst="rect">
            <a:avLst/>
          </a:prstGeom>
          <a:noFill/>
          <a:ln w="19050" cmpd="sng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105505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teksta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Uzroci</a:t>
            </a:r>
            <a:endParaRPr lang="hr-HR" dirty="0"/>
          </a:p>
        </p:txBody>
      </p:sp>
      <p:sp>
        <p:nvSpPr>
          <p:cNvPr id="5" name="Rezervirano mjesto sadržaja 4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3316858"/>
          </a:xfrm>
        </p:spPr>
        <p:txBody>
          <a:bodyPr>
            <a:normAutofit/>
          </a:bodyPr>
          <a:lstStyle/>
          <a:p>
            <a:r>
              <a:rPr lang="hr-HR" dirty="0" smtClean="0"/>
              <a:t>Trajnije iseljavanje pretežno mladog stanovništva </a:t>
            </a:r>
          </a:p>
          <a:p>
            <a:r>
              <a:rPr lang="hr-HR" dirty="0" smtClean="0"/>
              <a:t>Dugotrajno školovanje, teško zapošljavanje 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hr-HR" dirty="0" smtClean="0">
                <a:sym typeface="Wingdings" panose="05000000000000000000" pitchFamily="2" charset="2"/>
              </a:rPr>
              <a:t>teže postizanje željenih životnih uvjeta </a:t>
            </a:r>
          </a:p>
          <a:p>
            <a:pPr marL="0" indent="0">
              <a:buNone/>
            </a:pPr>
            <a:r>
              <a:rPr lang="hr-HR" dirty="0" smtClean="0">
                <a:sym typeface="Wingdings" panose="05000000000000000000" pitchFamily="2" charset="2"/>
              </a:rPr>
              <a:t> sve teže i kasnije zasnivanje obitelji i odlučivanje na djecu</a:t>
            </a:r>
            <a:endParaRPr lang="hr-HR" dirty="0"/>
          </a:p>
        </p:txBody>
      </p:sp>
      <p:sp>
        <p:nvSpPr>
          <p:cNvPr id="6" name="Rezervirano mjesto teksta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r-HR" dirty="0" smtClean="0"/>
              <a:t>Posljedice</a:t>
            </a:r>
            <a:endParaRPr lang="hr-HR" dirty="0"/>
          </a:p>
        </p:txBody>
      </p:sp>
      <p:sp>
        <p:nvSpPr>
          <p:cNvPr id="7" name="Rezervirano mjesto sadržaja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hr-HR" dirty="0" smtClean="0"/>
              <a:t>Starenje stanovništva</a:t>
            </a:r>
            <a:endParaRPr lang="hr-HR" dirty="0"/>
          </a:p>
        </p:txBody>
      </p:sp>
      <p:sp>
        <p:nvSpPr>
          <p:cNvPr id="8" name="Pravokutnik 7"/>
          <p:cNvSpPr/>
          <p:nvPr/>
        </p:nvSpPr>
        <p:spPr>
          <a:xfrm>
            <a:off x="457200" y="805635"/>
            <a:ext cx="69231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i="1" dirty="0" smtClean="0"/>
              <a:t>Hrvatska posljednjih 30-ak godina bilježi prirodni pad.</a:t>
            </a:r>
            <a:endParaRPr lang="hr-HR" sz="2800" i="1" dirty="0"/>
          </a:p>
        </p:txBody>
      </p:sp>
      <p:pic>
        <p:nvPicPr>
          <p:cNvPr id="9" name="Slika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03324" y="2170336"/>
            <a:ext cx="4325178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10158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7" grpId="0" build="p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hr-HR" i="1" dirty="0" smtClean="0"/>
              <a:t>„Bijela kuga”</a:t>
            </a:r>
            <a:endParaRPr lang="hr-HR" i="1" dirty="0"/>
          </a:p>
        </p:txBody>
      </p:sp>
      <p:sp>
        <p:nvSpPr>
          <p:cNvPr id="7" name="Rezervirano mjesto sadržaja 6"/>
          <p:cNvSpPr>
            <a:spLocks noGrp="1"/>
          </p:cNvSpPr>
          <p:nvPr>
            <p:ph idx="1"/>
          </p:nvPr>
        </p:nvSpPr>
        <p:spPr>
          <a:xfrm>
            <a:off x="395536" y="1563637"/>
            <a:ext cx="3744416" cy="3384377"/>
          </a:xfrm>
        </p:spPr>
        <p:txBody>
          <a:bodyPr>
            <a:normAutofit fontScale="70000" lnSpcReduction="20000"/>
          </a:bodyPr>
          <a:lstStyle/>
          <a:p>
            <a:r>
              <a:rPr lang="hr-HR" dirty="0" smtClean="0"/>
              <a:t>2017. godine Hrvatska je zabilježila stopu prirodnog pada od -4,1‰</a:t>
            </a:r>
          </a:p>
          <a:p>
            <a:r>
              <a:rPr lang="hr-HR" dirty="0" smtClean="0"/>
              <a:t>Pad je zahvatio sve hrvatske županije.</a:t>
            </a:r>
          </a:p>
          <a:p>
            <a:r>
              <a:rPr lang="hr-HR" dirty="0" smtClean="0"/>
              <a:t>U kojoj je županiji stopa prirodnog pada bila najveća?</a:t>
            </a:r>
          </a:p>
          <a:p>
            <a:r>
              <a:rPr lang="hr-HR" dirty="0" smtClean="0"/>
              <a:t>U kojim su županijama stope prirodnog pada bile najmanje?</a:t>
            </a:r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773120"/>
            <a:ext cx="4073874" cy="4029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23622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Ponavljanje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79512" y="1484785"/>
            <a:ext cx="4032448" cy="3535238"/>
          </a:xfrm>
        </p:spPr>
        <p:txBody>
          <a:bodyPr>
            <a:normAutofit fontScale="70000" lnSpcReduction="20000"/>
          </a:bodyPr>
          <a:lstStyle/>
          <a:p>
            <a:r>
              <a:rPr lang="hr-HR" dirty="0" smtClean="0"/>
              <a:t>Zašto su tijekom 19. stoljeća u Hrvatskoj visoke stope rodnosti i smrtnosti?</a:t>
            </a:r>
          </a:p>
          <a:p>
            <a:r>
              <a:rPr lang="hr-HR" dirty="0" smtClean="0"/>
              <a:t>Kada i zašto smrtnost u Hrvatskoj počinje naglo opadati?</a:t>
            </a:r>
          </a:p>
          <a:p>
            <a:r>
              <a:rPr lang="hr-HR" dirty="0" smtClean="0"/>
              <a:t>Kada i zašto se uz smrtnost u Hrvatskoj počinje smanjivati i rodnost?</a:t>
            </a:r>
          </a:p>
          <a:p>
            <a:r>
              <a:rPr lang="hr-HR" dirty="0" smtClean="0"/>
              <a:t>Kada je u Hrvatskoj završio povijesni demografski prijelaz?</a:t>
            </a:r>
          </a:p>
          <a:p>
            <a:endParaRPr lang="hr-HR" dirty="0" smtClean="0"/>
          </a:p>
          <a:p>
            <a:endParaRPr lang="hr-HR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89648" y="1484784"/>
            <a:ext cx="4361257" cy="3246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26919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Ponavljanje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23528" y="1484784"/>
            <a:ext cx="3240360" cy="3456385"/>
          </a:xfrm>
        </p:spPr>
        <p:txBody>
          <a:bodyPr>
            <a:normAutofit fontScale="77500" lnSpcReduction="20000"/>
          </a:bodyPr>
          <a:lstStyle/>
          <a:p>
            <a:r>
              <a:rPr lang="hr-HR" dirty="0"/>
              <a:t>Od koje godine Hrvatska bilježi neprekidni prirodni pad</a:t>
            </a:r>
            <a:r>
              <a:rPr lang="hr-HR" dirty="0" smtClean="0"/>
              <a:t>?</a:t>
            </a:r>
          </a:p>
          <a:p>
            <a:r>
              <a:rPr lang="hr-HR" dirty="0" smtClean="0"/>
              <a:t>Koji su uzroci prirodnog pada u Hrvatskoj?</a:t>
            </a:r>
          </a:p>
          <a:p>
            <a:r>
              <a:rPr lang="hr-HR" dirty="0" smtClean="0"/>
              <a:t>Koja je glavna posljedica prirodnog pada?</a:t>
            </a:r>
            <a:endParaRPr lang="hr-HR" dirty="0"/>
          </a:p>
          <a:p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 cstate="print"/>
          <a:srcRect b="14815"/>
          <a:stretch/>
        </p:blipFill>
        <p:spPr>
          <a:xfrm>
            <a:off x="3563888" y="1563637"/>
            <a:ext cx="5355679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6013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Ponavljanje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r-HR" dirty="0"/>
              <a:t>Priopćenje </a:t>
            </a:r>
            <a:r>
              <a:rPr lang="hr-HR" dirty="0">
                <a:hlinkClick r:id="rId3"/>
              </a:rPr>
              <a:t>Prirodno kretanje stanovništva Hrvatske za 2019. godinu</a:t>
            </a:r>
            <a:endParaRPr lang="hr-HR" dirty="0"/>
          </a:p>
          <a:p>
            <a:r>
              <a:rPr lang="hr-HR" dirty="0" smtClean="0"/>
              <a:t>U priopćenju pronađite tablične podatke živorođenih i umrlih za vašu županiju, grad ili općinu posljednjih nekoliko godina.</a:t>
            </a:r>
          </a:p>
          <a:p>
            <a:r>
              <a:rPr lang="hr-HR" dirty="0" smtClean="0"/>
              <a:t>Nacrtajte linijski dijagram kretanja broja rođenih i umrlih za svoju županiju, grad ili općinu.</a:t>
            </a:r>
          </a:p>
        </p:txBody>
      </p:sp>
    </p:spTree>
    <p:extLst>
      <p:ext uri="{BB962C8B-B14F-4D97-AF65-F5344CB8AC3E}">
        <p14:creationId xmlns:p14="http://schemas.microsoft.com/office/powerpoint/2010/main" xmlns="" val="3066005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>
            <a:lumMod val="60000"/>
            <a:lumOff val="40000"/>
          </a:schemeClr>
        </a:solidFill>
        <a:ln w="0" cmpd="sng"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</TotalTime>
  <Words>439</Words>
  <Application>Microsoft Office PowerPoint</Application>
  <PresentationFormat>On-screen Show (16:9)</PresentationFormat>
  <Paragraphs>60</Paragraphs>
  <Slides>10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Prirodno kretanje stanovništva Hrvatske</vt:lpstr>
      <vt:lpstr>Koliko djece treba roditi svaka žena da bi se obnavljalo postojeće stanovništvo?</vt:lpstr>
      <vt:lpstr>Povijesni demografski prijelaz</vt:lpstr>
      <vt:lpstr>Stalan prirodni pad od kraja 20. stoljeća</vt:lpstr>
      <vt:lpstr>Slide 5</vt:lpstr>
      <vt:lpstr>„Bijela kuga”</vt:lpstr>
      <vt:lpstr>Ponavljanje</vt:lpstr>
      <vt:lpstr>Ponavljanje</vt:lpstr>
      <vt:lpstr>Ponavljanje</vt:lpstr>
      <vt:lpstr>Hvala na pažnji!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jloncar</dc:creator>
  <cp:lastModifiedBy>sbakar</cp:lastModifiedBy>
  <cp:revision>26</cp:revision>
  <dcterms:created xsi:type="dcterms:W3CDTF">2019-03-27T12:00:31Z</dcterms:created>
  <dcterms:modified xsi:type="dcterms:W3CDTF">2021-03-01T12:40:46Z</dcterms:modified>
</cp:coreProperties>
</file>